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7" r:id="rId4"/>
    <p:sldId id="265" r:id="rId5"/>
    <p:sldId id="266" r:id="rId6"/>
    <p:sldId id="274" r:id="rId7"/>
    <p:sldId id="275" r:id="rId8"/>
    <p:sldId id="276" r:id="rId9"/>
    <p:sldId id="268" r:id="rId10"/>
    <p:sldId id="269" r:id="rId11"/>
    <p:sldId id="260" r:id="rId12"/>
    <p:sldId id="261" r:id="rId13"/>
    <p:sldId id="270" r:id="rId14"/>
    <p:sldId id="271" r:id="rId15"/>
    <p:sldId id="272" r:id="rId16"/>
    <p:sldId id="262" r:id="rId17"/>
    <p:sldId id="273" r:id="rId18"/>
    <p:sldId id="277" r:id="rId19"/>
    <p:sldId id="263" r:id="rId20"/>
  </p:sldIdLst>
  <p:sldSz cx="7556500" cy="53213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16">
          <p15:clr>
            <a:srgbClr val="A4A3A4"/>
          </p15:clr>
        </p15:guide>
        <p15:guide id="2" pos="2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4397" autoAdjust="0"/>
    <p:restoredTop sz="94660"/>
  </p:normalViewPr>
  <p:slideViewPr>
    <p:cSldViewPr>
      <p:cViewPr varScale="1">
        <p:scale>
          <a:sx n="143" d="100"/>
          <a:sy n="143" d="100"/>
        </p:scale>
        <p:origin x="1398" y="126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3/16/2017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3/16/2017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3/16/2017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3/16/2017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3/16/2017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3/16/2017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3/16/2017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5308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1200" y="800100"/>
            <a:ext cx="4966103" cy="134652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2850" spc="-10" dirty="0" err="1" smtClean="0">
                <a:solidFill>
                  <a:srgbClr val="EC6920"/>
                </a:solidFill>
                <a:latin typeface="Arial"/>
                <a:cs typeface="Arial"/>
              </a:rPr>
              <a:t>VQ</a:t>
            </a:r>
            <a:r>
              <a:rPr lang="en-CA" sz="2850" spc="-10" dirty="0" err="1" smtClean="0">
                <a:solidFill>
                  <a:srgbClr val="36306F"/>
                </a:solidFill>
                <a:latin typeface="Arial"/>
                <a:cs typeface="Arial"/>
              </a:rPr>
              <a:t>Manager</a:t>
            </a:r>
            <a:r>
              <a:rPr lang="en-CA" sz="2850" spc="-10" dirty="0" smtClean="0">
                <a:solidFill>
                  <a:srgbClr val="36306F"/>
                </a:solidFill>
                <a:latin typeface="Arial"/>
                <a:cs typeface="Arial"/>
              </a:rPr>
              <a:t> e-Portfolio</a:t>
            </a:r>
          </a:p>
          <a:p>
            <a:pPr>
              <a:lnSpc>
                <a:spcPts val="3450"/>
              </a:lnSpc>
            </a:pPr>
            <a:r>
              <a:rPr lang="en-CA" sz="2850" spc="-10" dirty="0" smtClean="0">
                <a:solidFill>
                  <a:srgbClr val="36306F"/>
                </a:solidFill>
                <a:latin typeface="Arial"/>
                <a:cs typeface="Arial"/>
              </a:rPr>
              <a:t>New Apprenticeship Standards</a:t>
            </a:r>
          </a:p>
          <a:p>
            <a:pPr>
              <a:lnSpc>
                <a:spcPts val="3450"/>
              </a:lnSpc>
            </a:pPr>
            <a:endParaRPr lang="en-CA" sz="3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2"/>
          <p:cNvSpPr txBox="1"/>
          <p:nvPr/>
        </p:nvSpPr>
        <p:spPr>
          <a:xfrm>
            <a:off x="279400" y="228600"/>
            <a:ext cx="6523186" cy="88485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0" spc="-10" dirty="0" smtClean="0">
                <a:cs typeface="Arial"/>
              </a:rPr>
              <a:t>W</a:t>
            </a:r>
            <a:r>
              <a:rPr lang="en-GB" sz="2000" dirty="0" smtClean="0"/>
              <a:t>e </a:t>
            </a:r>
            <a:r>
              <a:rPr lang="en-GB" sz="2000" dirty="0"/>
              <a:t>take the contents of the Assessment Plan, we incorporate any other milestone events or documentation you may use, and translate these into a </a:t>
            </a:r>
            <a:r>
              <a:rPr lang="en-GB" sz="2000" b="1" dirty="0"/>
              <a:t>timeline</a:t>
            </a:r>
            <a:r>
              <a:rPr lang="en-GB" sz="2000" dirty="0"/>
              <a:t> of activities. </a:t>
            </a:r>
            <a:endParaRPr lang="en-CA" sz="2000" dirty="0"/>
          </a:p>
        </p:txBody>
      </p:sp>
      <p:sp>
        <p:nvSpPr>
          <p:cNvPr id="9" name="TextBox 9"/>
          <p:cNvSpPr txBox="1"/>
          <p:nvPr/>
        </p:nvSpPr>
        <p:spPr>
          <a:xfrm>
            <a:off x="5791200" y="5067300"/>
            <a:ext cx="17653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0" smtClean="0">
                <a:solidFill>
                  <a:srgbClr val="FBD5B8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F6A971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EC6920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36306F"/>
                </a:solidFill>
                <a:latin typeface="Arial"/>
                <a:cs typeface="Arial"/>
              </a:rPr>
              <a:t>  www.skillwise.net</a:t>
            </a:r>
          </a:p>
          <a:p>
            <a:pPr>
              <a:lnSpc>
                <a:spcPts val="1265"/>
              </a:lnSpc>
            </a:pPr>
            <a:endParaRPr lang="en-CA" sz="110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898" y="1436514"/>
            <a:ext cx="6403627" cy="312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422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76" y="-2332"/>
            <a:ext cx="7556500" cy="5308600"/>
          </a:xfrm>
          <a:prstGeom prst="rect">
            <a:avLst/>
          </a:prstGeom>
        </p:spPr>
      </p:pic>
      <p:sp>
        <p:nvSpPr>
          <p:cNvPr id="14" name="TextBox 2"/>
          <p:cNvSpPr txBox="1"/>
          <p:nvPr/>
        </p:nvSpPr>
        <p:spPr>
          <a:xfrm>
            <a:off x="279400" y="228600"/>
            <a:ext cx="2531142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0" spc="-10" dirty="0" smtClean="0">
                <a:cs typeface="Arial"/>
              </a:rPr>
              <a:t>Three-party assessment.</a:t>
            </a:r>
          </a:p>
          <a:p>
            <a:pPr>
              <a:lnSpc>
                <a:spcPts val="2300"/>
              </a:lnSpc>
            </a:pPr>
            <a:endParaRPr lang="en-CA" sz="2000" dirty="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3433490" y="989211"/>
            <a:ext cx="3240360" cy="323165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00"/>
              </a:lnSpc>
              <a:tabLst>
                <a:tab pos="228600" algn="l"/>
              </a:tabLst>
            </a:pPr>
            <a:r>
              <a:rPr lang="en-GB" sz="1600" dirty="0" smtClean="0"/>
              <a:t>Most NAS qualifications will be delivered using a three-party approach, whereby each Apprentice is supported by a Training Provider (TP) and a manager at their place of work (Workplace Manager, WM).</a:t>
            </a:r>
          </a:p>
          <a:p>
            <a:pPr>
              <a:lnSpc>
                <a:spcPts val="1800"/>
              </a:lnSpc>
              <a:tabLst>
                <a:tab pos="228600" algn="l"/>
              </a:tabLst>
            </a:pPr>
            <a:endParaRPr lang="en-GB" sz="1600" dirty="0">
              <a:cs typeface="Arial"/>
            </a:endParaRPr>
          </a:p>
          <a:p>
            <a:pPr>
              <a:lnSpc>
                <a:spcPts val="1800"/>
              </a:lnSpc>
              <a:tabLst>
                <a:tab pos="228600" algn="l"/>
              </a:tabLst>
            </a:pPr>
            <a:r>
              <a:rPr lang="en-GB" sz="1600" dirty="0" smtClean="0">
                <a:cs typeface="Arial"/>
              </a:rPr>
              <a:t>The Training Provider and the Workplace manager share the responsibility for ensuring that the Apprentice gains all of the knowledge and experience required by the Standard and the Assessment Plan.</a:t>
            </a:r>
            <a:endParaRPr lang="en-CA" sz="1600" dirty="0" smtClean="0">
              <a:cs typeface="Arial"/>
            </a:endParaRPr>
          </a:p>
          <a:p>
            <a:pPr>
              <a:lnSpc>
                <a:spcPts val="1800"/>
              </a:lnSpc>
            </a:pPr>
            <a:endParaRPr lang="en-CA" sz="1600" dirty="0"/>
          </a:p>
        </p:txBody>
      </p:sp>
      <p:sp>
        <p:nvSpPr>
          <p:cNvPr id="13" name="TextBox 13"/>
          <p:cNvSpPr txBox="1"/>
          <p:nvPr/>
        </p:nvSpPr>
        <p:spPr>
          <a:xfrm>
            <a:off x="5791200" y="5067300"/>
            <a:ext cx="17653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0" smtClean="0">
                <a:solidFill>
                  <a:srgbClr val="FBD5B8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F6A971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EC6920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36306F"/>
                </a:solidFill>
                <a:latin typeface="Arial"/>
                <a:cs typeface="Arial"/>
              </a:rPr>
              <a:t>  www.skillwise.net</a:t>
            </a:r>
          </a:p>
          <a:p>
            <a:pPr>
              <a:lnSpc>
                <a:spcPts val="1265"/>
              </a:lnSpc>
            </a:pPr>
            <a:endParaRPr lang="en-CA" sz="1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352" y="0"/>
            <a:ext cx="7556500" cy="5308600"/>
          </a:xfrm>
          <a:prstGeom prst="rect">
            <a:avLst/>
          </a:prstGeom>
        </p:spPr>
      </p:pic>
      <p:sp>
        <p:nvSpPr>
          <p:cNvPr id="13" name="TextBox 2"/>
          <p:cNvSpPr txBox="1"/>
          <p:nvPr/>
        </p:nvSpPr>
        <p:spPr>
          <a:xfrm>
            <a:off x="279400" y="228600"/>
            <a:ext cx="5262146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0" spc="-10" dirty="0">
                <a:cs typeface="Arial"/>
              </a:rPr>
              <a:t>W</a:t>
            </a:r>
            <a:r>
              <a:rPr lang="en-CA" sz="2000" spc="-10" dirty="0" smtClean="0">
                <a:cs typeface="Arial"/>
              </a:rPr>
              <a:t>hat does the Employer/Workplace Manager see?</a:t>
            </a:r>
          </a:p>
          <a:p>
            <a:pPr>
              <a:lnSpc>
                <a:spcPts val="2300"/>
              </a:lnSpc>
            </a:pPr>
            <a:endParaRPr lang="en-CA" sz="2000" dirty="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3418210" y="736027"/>
            <a:ext cx="3672408" cy="369331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CA" sz="1600" dirty="0" smtClean="0">
                <a:solidFill>
                  <a:srgbClr val="000000"/>
                </a:solidFill>
              </a:rPr>
              <a:t>To enable the TP and the WM to collaborate, VQManager </a:t>
            </a:r>
            <a:r>
              <a:rPr lang="en-CA" sz="1600" dirty="0">
                <a:solidFill>
                  <a:srgbClr val="000000"/>
                </a:solidFill>
              </a:rPr>
              <a:t>p</a:t>
            </a:r>
            <a:r>
              <a:rPr lang="en-CA" sz="1600" dirty="0" smtClean="0">
                <a:solidFill>
                  <a:srgbClr val="000000"/>
                </a:solidFill>
              </a:rPr>
              <a:t>rovides both roles with the ability to view their Apprentices’ progress, to add evidence to their portfolios,  to carry out or view progress reviews and  to communicate with them.</a:t>
            </a:r>
          </a:p>
          <a:p>
            <a:pPr>
              <a:lnSpc>
                <a:spcPts val="1800"/>
              </a:lnSpc>
            </a:pPr>
            <a:endParaRPr lang="en-CA" sz="1600" dirty="0" smtClean="0">
              <a:solidFill>
                <a:srgbClr val="000000"/>
              </a:solidFill>
            </a:endParaRPr>
          </a:p>
          <a:p>
            <a:pPr>
              <a:lnSpc>
                <a:spcPts val="1800"/>
              </a:lnSpc>
            </a:pPr>
            <a:r>
              <a:rPr lang="en-CA" sz="1600" dirty="0" smtClean="0">
                <a:solidFill>
                  <a:srgbClr val="000000"/>
                </a:solidFill>
              </a:rPr>
              <a:t>A unique function within VQManager allows pre-defined activities (such as some of those within the Assessment Plan) to be pre-mapped against their intended outcomes. This means that as Apprentices</a:t>
            </a:r>
            <a:r>
              <a:rPr lang="en-CA" sz="1600" dirty="0">
                <a:solidFill>
                  <a:srgbClr val="000000"/>
                </a:solidFill>
              </a:rPr>
              <a:t> </a:t>
            </a:r>
            <a:r>
              <a:rPr lang="en-CA" sz="1600" dirty="0" smtClean="0">
                <a:solidFill>
                  <a:srgbClr val="000000"/>
                </a:solidFill>
              </a:rPr>
              <a:t>gain experience, both their activities and their achievements can be rapidly and automatically mapped against the Assessment Plan and the Standards. </a:t>
            </a:r>
            <a:endParaRPr lang="en-CA" sz="1600" dirty="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525275" y="5060290"/>
            <a:ext cx="71628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36" b="1" i="1" dirty="0" err="1" smtClean="0">
                <a:solidFill>
                  <a:srgbClr val="E07222"/>
                </a:solidFill>
                <a:latin typeface="Arial Bold"/>
                <a:cs typeface="Arial Bold"/>
              </a:rPr>
              <a:t>Q</a:t>
            </a:r>
            <a:r>
              <a:rPr lang="en-CA" sz="1236" b="1" i="1" dirty="0" err="1" smtClean="0">
                <a:solidFill>
                  <a:srgbClr val="363070"/>
                </a:solidFill>
                <a:latin typeface="Arial Bold"/>
                <a:cs typeface="Arial Bold"/>
              </a:rPr>
              <a:t>Manager</a:t>
            </a:r>
            <a:endParaRPr lang="en-CA" sz="1236" b="1" i="1" dirty="0" smtClean="0">
              <a:solidFill>
                <a:srgbClr val="363070"/>
              </a:solidFill>
              <a:latin typeface="Arial Bold"/>
              <a:cs typeface="Arial Bold"/>
            </a:endParaRPr>
          </a:p>
          <a:p>
            <a:pPr>
              <a:lnSpc>
                <a:spcPts val="1380"/>
              </a:lnSpc>
            </a:pPr>
            <a:endParaRPr lang="en-CA" sz="1226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2"/>
          <p:cNvSpPr txBox="1"/>
          <p:nvPr/>
        </p:nvSpPr>
        <p:spPr>
          <a:xfrm>
            <a:off x="363110" y="212378"/>
            <a:ext cx="6307162" cy="58990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0" spc="-10" dirty="0">
                <a:cs typeface="Arial"/>
              </a:rPr>
              <a:t>Employer/Workplace Manager </a:t>
            </a:r>
            <a:r>
              <a:rPr lang="en-CA" sz="2000" spc="-10" dirty="0" smtClean="0">
                <a:cs typeface="Arial"/>
              </a:rPr>
              <a:t>can a</a:t>
            </a:r>
            <a:r>
              <a:rPr lang="en-CA" sz="2000" dirty="0" smtClean="0">
                <a:solidFill>
                  <a:srgbClr val="000000"/>
                </a:solidFill>
              </a:rPr>
              <a:t>dd </a:t>
            </a:r>
            <a:r>
              <a:rPr lang="en-CA" sz="2000" dirty="0">
                <a:solidFill>
                  <a:srgbClr val="000000"/>
                </a:solidFill>
              </a:rPr>
              <a:t>evidence to their </a:t>
            </a:r>
            <a:r>
              <a:rPr lang="en-CA" sz="2000" dirty="0" smtClean="0">
                <a:solidFill>
                  <a:srgbClr val="000000"/>
                </a:solidFill>
              </a:rPr>
              <a:t>Apprentice’s portfolio.</a:t>
            </a:r>
            <a:endParaRPr lang="en-CA" sz="2000" i="1" dirty="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791200" y="5067300"/>
            <a:ext cx="17653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0" smtClean="0">
                <a:solidFill>
                  <a:srgbClr val="FBD5B8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F6A971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EC6920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36306F"/>
                </a:solidFill>
                <a:latin typeface="Arial"/>
                <a:cs typeface="Arial"/>
              </a:rPr>
              <a:t>  www.skillwise.net</a:t>
            </a:r>
          </a:p>
          <a:p>
            <a:pPr>
              <a:lnSpc>
                <a:spcPts val="1265"/>
              </a:lnSpc>
            </a:pPr>
            <a:endParaRPr lang="en-CA" sz="1100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24224"/>
          <a:stretch/>
        </p:blipFill>
        <p:spPr>
          <a:xfrm>
            <a:off x="1185962" y="802283"/>
            <a:ext cx="5037956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709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2"/>
          <p:cNvSpPr txBox="1"/>
          <p:nvPr/>
        </p:nvSpPr>
        <p:spPr>
          <a:xfrm>
            <a:off x="897930" y="140370"/>
            <a:ext cx="5935420" cy="58990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0" spc="-10" dirty="0">
                <a:cs typeface="Arial"/>
              </a:rPr>
              <a:t>Employer/Workplace Manager can </a:t>
            </a:r>
            <a:r>
              <a:rPr lang="en-CA" sz="2000" spc="-10" dirty="0" smtClean="0">
                <a:cs typeface="Arial"/>
              </a:rPr>
              <a:t>ca</a:t>
            </a:r>
            <a:r>
              <a:rPr lang="en-CA" sz="2000" dirty="0" smtClean="0">
                <a:solidFill>
                  <a:srgbClr val="000000"/>
                </a:solidFill>
              </a:rPr>
              <a:t>rry </a:t>
            </a:r>
            <a:r>
              <a:rPr lang="en-CA" sz="2000" dirty="0">
                <a:solidFill>
                  <a:srgbClr val="000000"/>
                </a:solidFill>
              </a:rPr>
              <a:t>out or view </a:t>
            </a:r>
            <a:endParaRPr lang="en-CA" sz="2000" dirty="0" smtClean="0">
              <a:solidFill>
                <a:srgbClr val="000000"/>
              </a:solidFill>
            </a:endParaRPr>
          </a:p>
          <a:p>
            <a:pPr>
              <a:lnSpc>
                <a:spcPts val="2300"/>
              </a:lnSpc>
            </a:pPr>
            <a:r>
              <a:rPr lang="en-CA" sz="2000" dirty="0" smtClean="0">
                <a:solidFill>
                  <a:srgbClr val="000000"/>
                </a:solidFill>
              </a:rPr>
              <a:t>progress reviews.</a:t>
            </a:r>
            <a:endParaRPr lang="en-CA" sz="2000" i="1" dirty="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791200" y="5067300"/>
            <a:ext cx="17653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0" smtClean="0">
                <a:solidFill>
                  <a:srgbClr val="FBD5B8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F6A971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EC6920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36306F"/>
                </a:solidFill>
                <a:latin typeface="Arial"/>
                <a:cs typeface="Arial"/>
              </a:rPr>
              <a:t>  www.skillwise.net</a:t>
            </a:r>
          </a:p>
          <a:p>
            <a:pPr>
              <a:lnSpc>
                <a:spcPts val="1265"/>
              </a:lnSpc>
            </a:pPr>
            <a:endParaRPr lang="en-CA" sz="110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15723"/>
          <a:stretch/>
        </p:blipFill>
        <p:spPr>
          <a:xfrm>
            <a:off x="897930" y="829400"/>
            <a:ext cx="5632626" cy="4208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692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2"/>
          <p:cNvSpPr txBox="1"/>
          <p:nvPr/>
        </p:nvSpPr>
        <p:spPr>
          <a:xfrm>
            <a:off x="609898" y="262792"/>
            <a:ext cx="6307162" cy="70250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CA" sz="2000" dirty="0" smtClean="0">
                <a:solidFill>
                  <a:srgbClr val="000000"/>
                </a:solidFill>
              </a:rPr>
              <a:t>Using SmartWorx, activities </a:t>
            </a:r>
            <a:r>
              <a:rPr lang="en-CA" sz="2000" dirty="0">
                <a:solidFill>
                  <a:srgbClr val="000000"/>
                </a:solidFill>
              </a:rPr>
              <a:t>and </a:t>
            </a:r>
            <a:r>
              <a:rPr lang="en-CA" sz="2000" dirty="0" smtClean="0">
                <a:solidFill>
                  <a:srgbClr val="000000"/>
                </a:solidFill>
              </a:rPr>
              <a:t>achievements </a:t>
            </a:r>
            <a:r>
              <a:rPr lang="en-CA" sz="2000" dirty="0">
                <a:solidFill>
                  <a:srgbClr val="000000"/>
                </a:solidFill>
              </a:rPr>
              <a:t>can be rapidly and automatically mapped against the Assessment Plan and the Standards. 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5791200" y="5067300"/>
            <a:ext cx="17653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0" smtClean="0">
                <a:solidFill>
                  <a:srgbClr val="FBD5B8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F6A971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EC6920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36306F"/>
                </a:solidFill>
                <a:latin typeface="Arial"/>
                <a:cs typeface="Arial"/>
              </a:rPr>
              <a:t>  www.skillwise.net</a:t>
            </a:r>
          </a:p>
          <a:p>
            <a:pPr>
              <a:lnSpc>
                <a:spcPts val="1265"/>
              </a:lnSpc>
            </a:pPr>
            <a:endParaRPr lang="en-CA" sz="1100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20268"/>
          <a:stretch/>
        </p:blipFill>
        <p:spPr>
          <a:xfrm>
            <a:off x="1397447" y="1076475"/>
            <a:ext cx="5272825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075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5308600"/>
          </a:xfrm>
          <a:prstGeom prst="rect">
            <a:avLst/>
          </a:prstGeom>
        </p:spPr>
      </p:pic>
      <p:sp>
        <p:nvSpPr>
          <p:cNvPr id="7" name="TextBox 2"/>
          <p:cNvSpPr txBox="1"/>
          <p:nvPr/>
        </p:nvSpPr>
        <p:spPr>
          <a:xfrm>
            <a:off x="279400" y="228600"/>
            <a:ext cx="3523337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0" spc="-10" dirty="0" smtClean="0">
                <a:latin typeface="Arial"/>
                <a:cs typeface="Arial"/>
              </a:rPr>
              <a:t>What does the Apprentice see?</a:t>
            </a:r>
          </a:p>
          <a:p>
            <a:pPr>
              <a:lnSpc>
                <a:spcPts val="2300"/>
              </a:lnSpc>
            </a:pPr>
            <a:endParaRPr lang="en-CA" sz="2000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5791200" y="5067300"/>
            <a:ext cx="17653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0" smtClean="0">
                <a:solidFill>
                  <a:srgbClr val="FBD5B8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F6A971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EC6920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36306F"/>
                </a:solidFill>
                <a:latin typeface="Arial"/>
                <a:cs typeface="Arial"/>
              </a:rPr>
              <a:t>  www.skillwise.net</a:t>
            </a:r>
          </a:p>
          <a:p>
            <a:pPr>
              <a:lnSpc>
                <a:spcPts val="1265"/>
              </a:lnSpc>
            </a:pPr>
            <a:endParaRPr lang="en-CA" sz="1100">
              <a:solidFill>
                <a:srgbClr val="000000"/>
              </a:solidFill>
            </a:endParaRPr>
          </a:p>
        </p:txBody>
      </p:sp>
      <p:sp>
        <p:nvSpPr>
          <p:cNvPr id="13" name="TextBox 3"/>
          <p:cNvSpPr txBox="1"/>
          <p:nvPr/>
        </p:nvSpPr>
        <p:spPr>
          <a:xfrm>
            <a:off x="3606800" y="1092200"/>
            <a:ext cx="3276178" cy="265457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CA" sz="1600" dirty="0" smtClean="0">
                <a:cs typeface="Arial"/>
              </a:rPr>
              <a:t>The Apprentice’s view provides them with the ability to view their progress, to see their Assessment Plan(s) and to log evidence. Now, through a new Diary area, they can also record diary entries and reflections.</a:t>
            </a:r>
            <a:endParaRPr lang="en-GB" sz="1600" dirty="0" smtClean="0"/>
          </a:p>
          <a:p>
            <a:r>
              <a:rPr lang="en-GB" sz="1600" dirty="0" smtClean="0"/>
              <a:t> </a:t>
            </a:r>
            <a:endParaRPr lang="en-GB" sz="1600" dirty="0"/>
          </a:p>
          <a:p>
            <a:r>
              <a:rPr lang="en-GB" sz="1600" dirty="0" smtClean="0"/>
              <a:t>Diary entries establish a lasting record of the Apprentice’s perspective, thus creating a true 360</a:t>
            </a:r>
            <a:r>
              <a:rPr lang="en-GB" sz="1600" baseline="30000" dirty="0" smtClean="0"/>
              <a:t>o</a:t>
            </a:r>
            <a:r>
              <a:rPr lang="en-GB" sz="1600" dirty="0" smtClean="0"/>
              <a:t> record.</a:t>
            </a:r>
            <a:endParaRPr lang="en-GB" sz="1600" dirty="0"/>
          </a:p>
          <a:p>
            <a:pPr>
              <a:lnSpc>
                <a:spcPts val="1450"/>
              </a:lnSpc>
            </a:pPr>
            <a:endParaRPr lang="en-CA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2"/>
          <p:cNvSpPr txBox="1"/>
          <p:nvPr/>
        </p:nvSpPr>
        <p:spPr>
          <a:xfrm>
            <a:off x="753914" y="191556"/>
            <a:ext cx="6307162" cy="2308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CA" sz="2000" dirty="0" smtClean="0">
                <a:cs typeface="Arial"/>
              </a:rPr>
              <a:t>Apprentices can view </a:t>
            </a:r>
            <a:r>
              <a:rPr lang="en-CA" sz="2000" dirty="0">
                <a:cs typeface="Arial"/>
              </a:rPr>
              <a:t>their </a:t>
            </a:r>
            <a:r>
              <a:rPr lang="en-CA" sz="2000" dirty="0" smtClean="0">
                <a:cs typeface="Arial"/>
              </a:rPr>
              <a:t>progress.</a:t>
            </a:r>
            <a:endParaRPr lang="en-CA" sz="2000" dirty="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791200" y="5067300"/>
            <a:ext cx="17653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0" smtClean="0">
                <a:solidFill>
                  <a:srgbClr val="FBD5B8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F6A971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EC6920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36306F"/>
                </a:solidFill>
                <a:latin typeface="Arial"/>
                <a:cs typeface="Arial"/>
              </a:rPr>
              <a:t>  www.skillwise.net</a:t>
            </a:r>
          </a:p>
          <a:p>
            <a:pPr>
              <a:lnSpc>
                <a:spcPts val="1265"/>
              </a:lnSpc>
            </a:pPr>
            <a:endParaRPr lang="en-CA" sz="110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930" y="633737"/>
            <a:ext cx="5634211" cy="425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880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2"/>
          <p:cNvSpPr txBox="1"/>
          <p:nvPr/>
        </p:nvSpPr>
        <p:spPr>
          <a:xfrm>
            <a:off x="713931" y="201587"/>
            <a:ext cx="6307162" cy="2308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CA" sz="2000" dirty="0" smtClean="0">
                <a:cs typeface="Arial"/>
              </a:rPr>
              <a:t>Apprentices can log reflections in their diary.</a:t>
            </a:r>
            <a:endParaRPr lang="en-CA" sz="2000" dirty="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791200" y="5067300"/>
            <a:ext cx="17653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0" smtClean="0">
                <a:solidFill>
                  <a:srgbClr val="FBD5B8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F6A971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EC6920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36306F"/>
                </a:solidFill>
                <a:latin typeface="Arial"/>
                <a:cs typeface="Arial"/>
              </a:rPr>
              <a:t>  www.skillwise.net</a:t>
            </a:r>
          </a:p>
          <a:p>
            <a:pPr>
              <a:lnSpc>
                <a:spcPts val="1265"/>
              </a:lnSpc>
            </a:pPr>
            <a:endParaRPr lang="en-CA" sz="1100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890" y="1076474"/>
            <a:ext cx="6460207" cy="335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070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2"/>
          <p:cNvSpPr txBox="1"/>
          <p:nvPr/>
        </p:nvSpPr>
        <p:spPr>
          <a:xfrm>
            <a:off x="279400" y="228600"/>
            <a:ext cx="6692088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0" i="1" spc="-20" dirty="0" smtClean="0">
                <a:solidFill>
                  <a:srgbClr val="36306F"/>
                </a:solidFill>
                <a:latin typeface="Arial"/>
                <a:cs typeface="Arial"/>
              </a:rPr>
              <a:t>We want to proceed with VQManager – what happens next?</a:t>
            </a:r>
          </a:p>
          <a:p>
            <a:pPr>
              <a:lnSpc>
                <a:spcPts val="2300"/>
              </a:lnSpc>
            </a:pPr>
            <a:endParaRPr lang="en-CA" sz="2000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79400" y="812800"/>
            <a:ext cx="6235153" cy="327012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GB" sz="1600" dirty="0" smtClean="0"/>
              <a:t>SkillWise will contact you and:</a:t>
            </a:r>
          </a:p>
          <a:p>
            <a:pPr>
              <a:lnSpc>
                <a:spcPts val="1700"/>
              </a:lnSpc>
            </a:pPr>
            <a:endParaRPr lang="en-GB" sz="1600" dirty="0"/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GB" sz="1600" dirty="0" smtClean="0"/>
              <a:t>Gain a full understanding of your own unique process of delivery.</a:t>
            </a:r>
            <a:endParaRPr lang="en-GB" sz="1600" dirty="0"/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GB" sz="1600" dirty="0" smtClean="0"/>
              <a:t>Discuss how your Standards can be presented to make them more manageable.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C</a:t>
            </a:r>
            <a:r>
              <a:rPr lang="en-GB" sz="1600" dirty="0" smtClean="0"/>
              <a:t>onstruct a ‘timeline’ for each, containing all aspects of the Assessment Plan combined with your own unique milestones.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GB" sz="1600" dirty="0" smtClean="0"/>
              <a:t>Map any pre-defined assessment activities against their intended outcomes.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GB" sz="1600" dirty="0" smtClean="0"/>
              <a:t>Demonstrate the reports to show how these will help you track all of your Apprentices.</a:t>
            </a:r>
            <a:endParaRPr lang="en-GB" sz="1600" dirty="0"/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>
              <a:lnSpc>
                <a:spcPts val="1700"/>
              </a:lnSpc>
            </a:pPr>
            <a:r>
              <a:rPr lang="en-GB" sz="1600" dirty="0" smtClean="0"/>
              <a:t>Speak </a:t>
            </a:r>
            <a:r>
              <a:rPr lang="en-GB" sz="1600" dirty="0"/>
              <a:t>to one of the VQManager team </a:t>
            </a:r>
            <a:r>
              <a:rPr lang="en-GB" sz="1600" dirty="0" smtClean="0"/>
              <a:t>today and we will help you to deploy an e-portfolio that will simplify all of your assessment and tracking processes.</a:t>
            </a:r>
            <a:endParaRPr lang="en-CA" sz="1600" dirty="0"/>
          </a:p>
        </p:txBody>
      </p:sp>
      <p:sp>
        <p:nvSpPr>
          <p:cNvPr id="31" name="TextBox 31"/>
          <p:cNvSpPr txBox="1"/>
          <p:nvPr/>
        </p:nvSpPr>
        <p:spPr>
          <a:xfrm>
            <a:off x="1600200" y="4864100"/>
            <a:ext cx="59563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  <a:tabLst>
                <a:tab pos="3327400" algn="l"/>
              </a:tabLst>
            </a:pPr>
            <a:r>
              <a:rPr lang="en-CA" sz="1200" i="1" smtClean="0">
                <a:solidFill>
                  <a:srgbClr val="4F4F4E"/>
                </a:solidFill>
                <a:latin typeface="Arial"/>
                <a:cs typeface="Arial"/>
              </a:rPr>
              <a:t>e</a:t>
            </a:r>
            <a:r>
              <a:rPr lang="en-CA" sz="1200" smtClean="0">
                <a:solidFill>
                  <a:srgbClr val="EC6920"/>
                </a:solidFill>
                <a:latin typeface="Arial"/>
                <a:cs typeface="Arial"/>
              </a:rPr>
              <a:t>:  uksales@skillwise.net     </a:t>
            </a:r>
            <a:r>
              <a:rPr lang="en-CA" sz="1200" i="1" smtClean="0">
                <a:solidFill>
                  <a:srgbClr val="4F4F4E"/>
                </a:solidFill>
                <a:latin typeface="Arial"/>
                <a:cs typeface="Arial"/>
              </a:rPr>
              <a:t>w</a:t>
            </a:r>
            <a:r>
              <a:rPr lang="en-CA" sz="1200" smtClean="0">
                <a:solidFill>
                  <a:srgbClr val="EC6920"/>
                </a:solidFill>
                <a:latin typeface="Arial"/>
                <a:cs typeface="Arial"/>
              </a:rPr>
              <a:t>:  skillwise.net     </a:t>
            </a:r>
            <a:r>
              <a:rPr lang="en-CA" sz="1200" i="1" smtClean="0">
                <a:solidFill>
                  <a:srgbClr val="4F4F4E"/>
                </a:solidFill>
                <a:latin typeface="Arial"/>
                <a:cs typeface="Arial"/>
              </a:rPr>
              <a:t>t</a:t>
            </a:r>
            <a:r>
              <a:rPr lang="en-CA" sz="1200" smtClean="0">
                <a:solidFill>
                  <a:srgbClr val="EC6920"/>
                </a:solidFill>
                <a:latin typeface="Arial"/>
                <a:cs typeface="Arial"/>
              </a:rPr>
              <a:t>:	0845 519 4634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2" name="TextBox 32"/>
          <p:cNvSpPr txBox="1"/>
          <p:nvPr/>
        </p:nvSpPr>
        <p:spPr>
          <a:xfrm>
            <a:off x="698500" y="5092700"/>
            <a:ext cx="68580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810"/>
              </a:lnSpc>
            </a:pPr>
            <a:r>
              <a:rPr lang="en-CA" sz="900" smtClean="0">
                <a:solidFill>
                  <a:srgbClr val="4F4F4E"/>
                </a:solidFill>
                <a:latin typeface="Arial"/>
                <a:cs typeface="Arial"/>
              </a:rPr>
              <a:t>SkillWise UK Ltd. Venture House,  Arlington Square, Downshire Way, Bracknell, Berkshire  RG12 1WA  United Kingdom</a:t>
            </a:r>
          </a:p>
          <a:p>
            <a:pPr>
              <a:lnSpc>
                <a:spcPts val="81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7"/>
          <p:cNvSpPr txBox="1"/>
          <p:nvPr/>
        </p:nvSpPr>
        <p:spPr>
          <a:xfrm>
            <a:off x="107950" y="5108921"/>
            <a:ext cx="7334250" cy="35907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36" b="1" i="1" dirty="0" err="1" smtClean="0">
                <a:solidFill>
                  <a:srgbClr val="E07222"/>
                </a:solidFill>
                <a:latin typeface="Arial Bold"/>
                <a:cs typeface="Arial Bold"/>
              </a:rPr>
              <a:t>VQ</a:t>
            </a:r>
            <a:r>
              <a:rPr lang="en-CA" sz="1236" b="1" i="1" dirty="0" err="1" smtClean="0">
                <a:solidFill>
                  <a:srgbClr val="363070"/>
                </a:solidFill>
                <a:latin typeface="Arial Bold"/>
                <a:cs typeface="Arial Bold"/>
              </a:rPr>
              <a:t>Manager</a:t>
            </a:r>
            <a:endParaRPr lang="en-CA" sz="1236" b="1" i="1" dirty="0" smtClean="0">
              <a:solidFill>
                <a:srgbClr val="363070"/>
              </a:solidFill>
              <a:latin typeface="Arial Bold"/>
              <a:cs typeface="Arial Bold"/>
            </a:endParaRPr>
          </a:p>
          <a:p>
            <a:pPr>
              <a:lnSpc>
                <a:spcPts val="1380"/>
              </a:lnSpc>
            </a:pPr>
            <a:endParaRPr lang="en-CA" sz="1226" dirty="0">
              <a:solidFill>
                <a:srgbClr val="000000"/>
              </a:solidFill>
            </a:endParaRP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107950" y="-368300"/>
            <a:ext cx="7556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1690018" y="829195"/>
            <a:ext cx="455342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>
                <a:ea typeface="Times New Roman" panose="02020603050405020304" pitchFamily="18" charset="0"/>
              </a:rPr>
              <a:t>The UK is currently seeing the roll-out of the New Apprenticeship Standards, incorporating a </a:t>
            </a:r>
            <a:r>
              <a:rPr lang="en-GB" sz="1600" b="1" i="1" dirty="0">
                <a:ea typeface="Times New Roman" panose="02020603050405020304" pitchFamily="18" charset="0"/>
              </a:rPr>
              <a:t>Standard</a:t>
            </a:r>
            <a:r>
              <a:rPr lang="en-GB" sz="1600" i="1" dirty="0">
                <a:ea typeface="Times New Roman" panose="02020603050405020304" pitchFamily="18" charset="0"/>
              </a:rPr>
              <a:t> </a:t>
            </a:r>
            <a:r>
              <a:rPr lang="en-GB" sz="1600" dirty="0">
                <a:ea typeface="Times New Roman" panose="02020603050405020304" pitchFamily="18" charset="0"/>
              </a:rPr>
              <a:t>and an </a:t>
            </a:r>
            <a:r>
              <a:rPr lang="en-GB" sz="1600" b="1" i="1" dirty="0">
                <a:ea typeface="Times New Roman" panose="02020603050405020304" pitchFamily="18" charset="0"/>
              </a:rPr>
              <a:t>Assessment Plan</a:t>
            </a:r>
            <a:r>
              <a:rPr lang="en-GB" sz="1600" dirty="0">
                <a:ea typeface="Times New Roman" panose="02020603050405020304" pitchFamily="18" charset="0"/>
              </a:rPr>
              <a:t>. Delivering them successfully will require a new approach.</a:t>
            </a:r>
          </a:p>
          <a:p>
            <a:pPr>
              <a:spcAft>
                <a:spcPts val="0"/>
              </a:spcAft>
            </a:pPr>
            <a:endParaRPr lang="en-GB" sz="16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600" dirty="0">
                <a:ea typeface="Times New Roman" panose="02020603050405020304" pitchFamily="18" charset="0"/>
              </a:rPr>
              <a:t>Already it is clear that t</a:t>
            </a:r>
            <a:r>
              <a:rPr lang="en-GB" sz="1600" dirty="0">
                <a:cs typeface="Arial" panose="020B0604020202020204" pitchFamily="34" charset="0"/>
              </a:rPr>
              <a:t>he primary challenge for providers is knowing with</a:t>
            </a:r>
            <a:r>
              <a:rPr lang="en-GB" sz="1600" i="1" dirty="0">
                <a:cs typeface="Arial" panose="020B0604020202020204" pitchFamily="34" charset="0"/>
              </a:rPr>
              <a:t> certainty </a:t>
            </a:r>
            <a:r>
              <a:rPr lang="en-GB" sz="1600" dirty="0">
                <a:cs typeface="Arial" panose="020B0604020202020204" pitchFamily="34" charset="0"/>
              </a:rPr>
              <a:t>when their A</a:t>
            </a:r>
            <a:r>
              <a:rPr lang="en-GB" sz="1600" dirty="0" smtClean="0">
                <a:cs typeface="Arial" panose="020B0604020202020204" pitchFamily="34" charset="0"/>
              </a:rPr>
              <a:t>pprentices </a:t>
            </a:r>
            <a:r>
              <a:rPr lang="en-GB" sz="1600" dirty="0">
                <a:cs typeface="Arial" panose="020B0604020202020204" pitchFamily="34" charset="0"/>
              </a:rPr>
              <a:t>are ready for </a:t>
            </a:r>
            <a:r>
              <a:rPr lang="en-GB" sz="1600" dirty="0" smtClean="0">
                <a:cs typeface="Arial" panose="020B0604020202020204" pitchFamily="34" charset="0"/>
              </a:rPr>
              <a:t>End </a:t>
            </a:r>
            <a:r>
              <a:rPr lang="en-GB" sz="1600" dirty="0">
                <a:cs typeface="Arial" panose="020B0604020202020204" pitchFamily="34" charset="0"/>
              </a:rPr>
              <a:t>P</a:t>
            </a:r>
            <a:r>
              <a:rPr lang="en-GB" sz="1600" dirty="0" smtClean="0">
                <a:cs typeface="Arial" panose="020B0604020202020204" pitchFamily="34" charset="0"/>
              </a:rPr>
              <a:t>oint </a:t>
            </a:r>
            <a:r>
              <a:rPr lang="en-GB" sz="1600" dirty="0">
                <a:cs typeface="Arial" panose="020B0604020202020204" pitchFamily="34" charset="0"/>
              </a:rPr>
              <a:t>A</a:t>
            </a:r>
            <a:r>
              <a:rPr lang="en-GB" sz="1600" dirty="0" smtClean="0">
                <a:cs typeface="Arial" panose="020B0604020202020204" pitchFamily="34" charset="0"/>
              </a:rPr>
              <a:t>ssessment</a:t>
            </a:r>
            <a:r>
              <a:rPr lang="en-GB" sz="1600" dirty="0">
                <a:cs typeface="Arial" panose="020B0604020202020204" pitchFamily="34" charset="0"/>
              </a:rPr>
              <a:t>. </a:t>
            </a:r>
          </a:p>
          <a:p>
            <a:pPr>
              <a:spcAft>
                <a:spcPts val="0"/>
              </a:spcAft>
            </a:pPr>
            <a:endParaRPr lang="en-GB" sz="1600" dirty="0"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600" dirty="0">
                <a:cs typeface="Arial" panose="020B0604020202020204" pitchFamily="34" charset="0"/>
              </a:rPr>
              <a:t>VQManager is designed to simplify the delivery and tracking of all aspects of these </a:t>
            </a:r>
            <a:r>
              <a:rPr lang="en-GB" sz="1600" dirty="0" smtClean="0">
                <a:cs typeface="Arial" panose="020B0604020202020204" pitchFamily="34" charset="0"/>
              </a:rPr>
              <a:t>New Apprenticeship Standards</a:t>
            </a:r>
            <a:r>
              <a:rPr lang="en-GB" sz="1600" dirty="0">
                <a:cs typeface="Arial" panose="020B0604020202020204" pitchFamily="34" charset="0"/>
              </a:rPr>
              <a:t>, so that providers can be confident that their A</a:t>
            </a:r>
            <a:r>
              <a:rPr lang="en-GB" sz="1600" dirty="0" smtClean="0">
                <a:cs typeface="Arial" panose="020B0604020202020204" pitchFamily="34" charset="0"/>
              </a:rPr>
              <a:t>pprentices </a:t>
            </a:r>
            <a:r>
              <a:rPr lang="en-GB" sz="1600" dirty="0">
                <a:cs typeface="Arial" panose="020B0604020202020204" pitchFamily="34" charset="0"/>
              </a:rPr>
              <a:t>will be successful at End Point Assessment. </a:t>
            </a:r>
          </a:p>
        </p:txBody>
      </p:sp>
    </p:spTree>
    <p:extLst>
      <p:ext uri="{BB962C8B-B14F-4D97-AF65-F5344CB8AC3E}">
        <p14:creationId xmlns:p14="http://schemas.microsoft.com/office/powerpoint/2010/main" val="2304692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2"/>
          <p:cNvSpPr txBox="1"/>
          <p:nvPr/>
        </p:nvSpPr>
        <p:spPr>
          <a:xfrm>
            <a:off x="279400" y="228600"/>
            <a:ext cx="6307162" cy="29495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GB" sz="2000" dirty="0">
                <a:cs typeface="Arial" panose="020B0604020202020204" pitchFamily="34" charset="0"/>
              </a:rPr>
              <a:t>Apprentices are ready for End Point </a:t>
            </a:r>
            <a:r>
              <a:rPr lang="en-GB" sz="2000" dirty="0" smtClean="0">
                <a:cs typeface="Arial" panose="020B0604020202020204" pitchFamily="34" charset="0"/>
              </a:rPr>
              <a:t>Assessment.</a:t>
            </a:r>
            <a:endParaRPr lang="en-CA" sz="20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791200" y="5067300"/>
            <a:ext cx="17653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0" smtClean="0">
                <a:solidFill>
                  <a:srgbClr val="FBD5B8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F6A971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EC6920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36306F"/>
                </a:solidFill>
                <a:latin typeface="Arial"/>
                <a:cs typeface="Arial"/>
              </a:rPr>
              <a:t>  www.skillwise.net</a:t>
            </a:r>
          </a:p>
          <a:p>
            <a:pPr>
              <a:lnSpc>
                <a:spcPts val="1265"/>
              </a:lnSpc>
            </a:pPr>
            <a:endParaRPr lang="en-CA" sz="110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906" y="887177"/>
            <a:ext cx="6242273" cy="3751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671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7850" y="-38100"/>
            <a:ext cx="7556500" cy="5308600"/>
          </a:xfrm>
          <a:prstGeom prst="rect">
            <a:avLst/>
          </a:prstGeom>
        </p:spPr>
      </p:pic>
      <p:sp>
        <p:nvSpPr>
          <p:cNvPr id="10" name="TextBox 2"/>
          <p:cNvSpPr txBox="1"/>
          <p:nvPr/>
        </p:nvSpPr>
        <p:spPr>
          <a:xfrm>
            <a:off x="279400" y="228600"/>
            <a:ext cx="6307162" cy="58990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0" spc="-10" dirty="0" smtClean="0">
                <a:cs typeface="Arial"/>
              </a:rPr>
              <a:t>How will VQManager help with the delivery of the New Apprenticeship Standards?</a:t>
            </a:r>
            <a:endParaRPr lang="en-CA" sz="2000" dirty="0"/>
          </a:p>
        </p:txBody>
      </p:sp>
      <p:sp>
        <p:nvSpPr>
          <p:cNvPr id="6" name="TextBox 6"/>
          <p:cNvSpPr txBox="1"/>
          <p:nvPr/>
        </p:nvSpPr>
        <p:spPr>
          <a:xfrm>
            <a:off x="3562226" y="1086814"/>
            <a:ext cx="3471664" cy="320087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GB" sz="1600" dirty="0" smtClean="0"/>
              <a:t>Through working with a number of organisations delivering the New Apprenticeship Standards, we have developed a very robust, dependable and trackable approach – all governed and managed through the VQManager e-portfolio.</a:t>
            </a:r>
          </a:p>
          <a:p>
            <a:endParaRPr lang="en-GB" sz="1600" dirty="0"/>
          </a:p>
          <a:p>
            <a:r>
              <a:rPr lang="en-GB" sz="1600" dirty="0" smtClean="0"/>
              <a:t>Our off-line app, </a:t>
            </a:r>
            <a:r>
              <a:rPr lang="en-GB" sz="1600" dirty="0" err="1" smtClean="0"/>
              <a:t>VQMobile</a:t>
            </a:r>
            <a:r>
              <a:rPr lang="en-GB" sz="1600" dirty="0" smtClean="0"/>
              <a:t>, allows assessment to occur even when an internet connection is unavailable – allowing assessment to continue whatever the environment.</a:t>
            </a:r>
            <a:endParaRPr lang="en-GB" sz="1600" dirty="0"/>
          </a:p>
        </p:txBody>
      </p:sp>
      <p:sp>
        <p:nvSpPr>
          <p:cNvPr id="9" name="TextBox 9"/>
          <p:cNvSpPr txBox="1"/>
          <p:nvPr/>
        </p:nvSpPr>
        <p:spPr>
          <a:xfrm>
            <a:off x="5791200" y="5067300"/>
            <a:ext cx="17653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0" smtClean="0">
                <a:solidFill>
                  <a:srgbClr val="FBD5B8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F6A971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EC6920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36306F"/>
                </a:solidFill>
                <a:latin typeface="Arial"/>
                <a:cs typeface="Arial"/>
              </a:rPr>
              <a:t>  www.skillwise.net</a:t>
            </a:r>
          </a:p>
          <a:p>
            <a:pPr>
              <a:lnSpc>
                <a:spcPts val="1265"/>
              </a:lnSpc>
            </a:pPr>
            <a:endParaRPr lang="en-CA" sz="11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924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5308600"/>
          </a:xfrm>
          <a:prstGeom prst="rect">
            <a:avLst/>
          </a:prstGeom>
        </p:spPr>
      </p:pic>
      <p:sp>
        <p:nvSpPr>
          <p:cNvPr id="7" name="TextBox 2"/>
          <p:cNvSpPr txBox="1"/>
          <p:nvPr/>
        </p:nvSpPr>
        <p:spPr>
          <a:xfrm>
            <a:off x="279400" y="228600"/>
            <a:ext cx="3570145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0" spc="-10" dirty="0" smtClean="0">
                <a:cs typeface="Arial"/>
              </a:rPr>
              <a:t>How are the Standards presented?</a:t>
            </a:r>
          </a:p>
          <a:p>
            <a:pPr>
              <a:lnSpc>
                <a:spcPts val="2300"/>
              </a:lnSpc>
            </a:pPr>
            <a:endParaRPr lang="en-CA" sz="2000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274194" y="937624"/>
            <a:ext cx="3938180" cy="407803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GB" sz="1600" dirty="0" smtClean="0"/>
              <a:t>In their original form, most Standards provide written descriptions of competencies. In this format, it is difficult for providers to be certain that all of the Standards’ requirements have been satisfied. </a:t>
            </a:r>
          </a:p>
          <a:p>
            <a:endParaRPr lang="en-GB" sz="1600" dirty="0"/>
          </a:p>
          <a:p>
            <a:r>
              <a:rPr lang="en-GB" sz="1600" dirty="0" smtClean="0"/>
              <a:t>To make them easier to work with we translate the Standards into a matrix of identifiable, standalone competencies (or behaviours or knowledge items). This provides a far more easily manageable structure as it allows individual competencies to be isolated and ticked off, and it allows tracking reports to show the precise progress of each Apprentice. </a:t>
            </a:r>
          </a:p>
          <a:p>
            <a:endParaRPr lang="en-GB" sz="1400" dirty="0"/>
          </a:p>
          <a:p>
            <a:endParaRPr lang="en-GB" sz="1200" dirty="0"/>
          </a:p>
          <a:p>
            <a:pPr>
              <a:lnSpc>
                <a:spcPts val="1800"/>
              </a:lnSpc>
            </a:pPr>
            <a:endParaRPr lang="en-CA" sz="1200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93700" y="5092700"/>
            <a:ext cx="71628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36" b="1" i="1" dirty="0" err="1" smtClean="0">
                <a:solidFill>
                  <a:srgbClr val="E07222"/>
                </a:solidFill>
                <a:latin typeface="Arial Bold"/>
                <a:cs typeface="Arial Bold"/>
              </a:rPr>
              <a:t>Q</a:t>
            </a:r>
            <a:r>
              <a:rPr lang="en-CA" sz="1236" b="1" i="1" dirty="0" err="1" smtClean="0">
                <a:solidFill>
                  <a:srgbClr val="363070"/>
                </a:solidFill>
                <a:latin typeface="Arial Bold"/>
                <a:cs typeface="Arial Bold"/>
              </a:rPr>
              <a:t>Manager</a:t>
            </a:r>
            <a:endParaRPr lang="en-CA" sz="1236" b="1" i="1" dirty="0" smtClean="0">
              <a:solidFill>
                <a:srgbClr val="363070"/>
              </a:solidFill>
              <a:latin typeface="Arial Bold"/>
              <a:cs typeface="Arial Bold"/>
            </a:endParaRPr>
          </a:p>
          <a:p>
            <a:pPr>
              <a:lnSpc>
                <a:spcPts val="1380"/>
              </a:lnSpc>
            </a:pPr>
            <a:endParaRPr lang="en-CA" sz="1226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486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2"/>
          <p:cNvSpPr txBox="1"/>
          <p:nvPr/>
        </p:nvSpPr>
        <p:spPr>
          <a:xfrm>
            <a:off x="279400" y="228600"/>
            <a:ext cx="6307162" cy="88485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0" spc="-10" dirty="0" smtClean="0">
                <a:cs typeface="Arial"/>
              </a:rPr>
              <a:t>W</a:t>
            </a:r>
            <a:r>
              <a:rPr lang="en-GB" sz="2000" dirty="0" smtClean="0"/>
              <a:t>e </a:t>
            </a:r>
            <a:r>
              <a:rPr lang="en-GB" sz="2000" dirty="0"/>
              <a:t>translate the Standards into a matrix of identifiable, standalone competencies (or behaviours or knowledge items). </a:t>
            </a:r>
            <a:endParaRPr lang="en-CA" sz="2000" dirty="0"/>
          </a:p>
        </p:txBody>
      </p:sp>
      <p:sp>
        <p:nvSpPr>
          <p:cNvPr id="9" name="TextBox 9"/>
          <p:cNvSpPr txBox="1"/>
          <p:nvPr/>
        </p:nvSpPr>
        <p:spPr>
          <a:xfrm>
            <a:off x="5791200" y="5067300"/>
            <a:ext cx="17653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0" smtClean="0">
                <a:solidFill>
                  <a:srgbClr val="FBD5B8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F6A971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EC6920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36306F"/>
                </a:solidFill>
                <a:latin typeface="Arial"/>
                <a:cs typeface="Arial"/>
              </a:rPr>
              <a:t>  www.skillwise.net</a:t>
            </a:r>
          </a:p>
          <a:p>
            <a:pPr>
              <a:lnSpc>
                <a:spcPts val="1265"/>
              </a:lnSpc>
            </a:pPr>
            <a:endParaRPr lang="en-CA" sz="1100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882" y="1364506"/>
            <a:ext cx="6346477" cy="295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071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2"/>
          <p:cNvSpPr txBox="1"/>
          <p:nvPr/>
        </p:nvSpPr>
        <p:spPr>
          <a:xfrm>
            <a:off x="465968" y="500410"/>
            <a:ext cx="6523186" cy="29495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GB" sz="2000" dirty="0" smtClean="0"/>
              <a:t>Tracking </a:t>
            </a:r>
            <a:r>
              <a:rPr lang="en-GB" sz="2000" dirty="0"/>
              <a:t>reports </a:t>
            </a:r>
            <a:r>
              <a:rPr lang="en-GB" sz="2000" dirty="0" smtClean="0"/>
              <a:t>show </a:t>
            </a:r>
            <a:r>
              <a:rPr lang="en-GB" sz="2000" dirty="0"/>
              <a:t>the precise progress of each </a:t>
            </a:r>
            <a:r>
              <a:rPr lang="en-GB" sz="2000" dirty="0" smtClean="0"/>
              <a:t>Apprentice.</a:t>
            </a:r>
            <a:endParaRPr lang="en-CA" sz="2000" dirty="0"/>
          </a:p>
        </p:txBody>
      </p:sp>
      <p:sp>
        <p:nvSpPr>
          <p:cNvPr id="9" name="TextBox 9"/>
          <p:cNvSpPr txBox="1"/>
          <p:nvPr/>
        </p:nvSpPr>
        <p:spPr>
          <a:xfrm>
            <a:off x="5791200" y="5067300"/>
            <a:ext cx="17653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0" smtClean="0">
                <a:solidFill>
                  <a:srgbClr val="FBD5B8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F6A971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EC6920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36306F"/>
                </a:solidFill>
                <a:latin typeface="Arial"/>
                <a:cs typeface="Arial"/>
              </a:rPr>
              <a:t>  www.skillwise.net</a:t>
            </a:r>
          </a:p>
          <a:p>
            <a:pPr>
              <a:lnSpc>
                <a:spcPts val="1265"/>
              </a:lnSpc>
            </a:pPr>
            <a:endParaRPr lang="en-CA" sz="110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890" y="1724546"/>
            <a:ext cx="6460207" cy="276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451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2"/>
          <p:cNvSpPr txBox="1"/>
          <p:nvPr/>
        </p:nvSpPr>
        <p:spPr>
          <a:xfrm>
            <a:off x="495917" y="415704"/>
            <a:ext cx="6521723" cy="29495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GB" sz="2000" dirty="0" smtClean="0"/>
              <a:t>Tracking reports </a:t>
            </a:r>
            <a:r>
              <a:rPr lang="en-GB" sz="2000" dirty="0"/>
              <a:t>show the precise progress of each </a:t>
            </a:r>
            <a:r>
              <a:rPr lang="en-GB" sz="2000" dirty="0" smtClean="0"/>
              <a:t>Apprentice.</a:t>
            </a:r>
            <a:endParaRPr lang="en-CA" sz="2000" dirty="0"/>
          </a:p>
        </p:txBody>
      </p:sp>
      <p:sp>
        <p:nvSpPr>
          <p:cNvPr id="9" name="TextBox 9"/>
          <p:cNvSpPr txBox="1"/>
          <p:nvPr/>
        </p:nvSpPr>
        <p:spPr>
          <a:xfrm>
            <a:off x="5791200" y="5067300"/>
            <a:ext cx="17653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0" smtClean="0">
                <a:solidFill>
                  <a:srgbClr val="FBD5B8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F6A971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EC6920"/>
                </a:solidFill>
                <a:latin typeface="Arial"/>
                <a:cs typeface="Arial"/>
              </a:rPr>
              <a:t>&gt;</a:t>
            </a:r>
            <a:r>
              <a:rPr lang="en-CA" sz="1100" smtClean="0">
                <a:solidFill>
                  <a:srgbClr val="36306F"/>
                </a:solidFill>
                <a:latin typeface="Arial"/>
                <a:cs typeface="Arial"/>
              </a:rPr>
              <a:t>  www.skillwise.net</a:t>
            </a:r>
          </a:p>
          <a:p>
            <a:pPr>
              <a:lnSpc>
                <a:spcPts val="1265"/>
              </a:lnSpc>
            </a:pPr>
            <a:endParaRPr lang="en-CA" sz="1100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175" y="1508522"/>
            <a:ext cx="6047209" cy="226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219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8174" y="38503"/>
            <a:ext cx="7556500" cy="5308600"/>
          </a:xfrm>
          <a:prstGeom prst="rect">
            <a:avLst/>
          </a:prstGeom>
        </p:spPr>
      </p:pic>
      <p:sp>
        <p:nvSpPr>
          <p:cNvPr id="7" name="TextBox 2"/>
          <p:cNvSpPr txBox="1"/>
          <p:nvPr/>
        </p:nvSpPr>
        <p:spPr>
          <a:xfrm>
            <a:off x="279400" y="228600"/>
            <a:ext cx="4463466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0" spc="-10" dirty="0" smtClean="0">
                <a:cs typeface="Arial"/>
              </a:rPr>
              <a:t>How are the Assessment Plans presented?</a:t>
            </a:r>
          </a:p>
          <a:p>
            <a:pPr>
              <a:lnSpc>
                <a:spcPts val="2300"/>
              </a:lnSpc>
            </a:pPr>
            <a:endParaRPr lang="en-CA" sz="2000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418210" y="1502275"/>
            <a:ext cx="3938180" cy="260071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endParaRPr lang="en-GB" sz="1400" dirty="0"/>
          </a:p>
          <a:p>
            <a:r>
              <a:rPr lang="en-GB" sz="1600" dirty="0" smtClean="0"/>
              <a:t>Then, we take the contents of the Assessment Plan, we incorporate any other milestone events or documentation you may use, and translate these </a:t>
            </a:r>
            <a:r>
              <a:rPr lang="en-GB" sz="1600" dirty="0"/>
              <a:t>into a </a:t>
            </a:r>
            <a:r>
              <a:rPr lang="en-GB" sz="1600" i="1" dirty="0"/>
              <a:t>timeline</a:t>
            </a:r>
            <a:r>
              <a:rPr lang="en-GB" sz="1600" dirty="0"/>
              <a:t> of </a:t>
            </a:r>
            <a:r>
              <a:rPr lang="en-GB" sz="1600" dirty="0" smtClean="0"/>
              <a:t>activities. Again, this becomes trackable and reportable so you are able to accurately track </a:t>
            </a:r>
            <a:r>
              <a:rPr lang="en-GB" sz="1600" dirty="0"/>
              <a:t>A</a:t>
            </a:r>
            <a:r>
              <a:rPr lang="en-GB" sz="1600" dirty="0" smtClean="0"/>
              <a:t>pprentices’ real-time progress against their Assessment Plan.</a:t>
            </a:r>
          </a:p>
          <a:p>
            <a:endParaRPr lang="en-GB" sz="1200" dirty="0"/>
          </a:p>
          <a:p>
            <a:pPr>
              <a:lnSpc>
                <a:spcPts val="1800"/>
              </a:lnSpc>
            </a:pPr>
            <a:endParaRPr lang="en-CA" sz="1200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93700" y="5092700"/>
            <a:ext cx="71628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36" b="1" i="1" dirty="0" err="1" smtClean="0">
                <a:solidFill>
                  <a:srgbClr val="E07222"/>
                </a:solidFill>
                <a:latin typeface="Arial Bold"/>
                <a:cs typeface="Arial Bold"/>
              </a:rPr>
              <a:t>Q</a:t>
            </a:r>
            <a:r>
              <a:rPr lang="en-CA" sz="1236" b="1" i="1" dirty="0" err="1" smtClean="0">
                <a:solidFill>
                  <a:srgbClr val="363070"/>
                </a:solidFill>
                <a:latin typeface="Arial Bold"/>
                <a:cs typeface="Arial Bold"/>
              </a:rPr>
              <a:t>Manager</a:t>
            </a:r>
            <a:endParaRPr lang="en-CA" sz="1236" b="1" i="1" dirty="0" smtClean="0">
              <a:solidFill>
                <a:srgbClr val="363070"/>
              </a:solidFill>
              <a:latin typeface="Arial Bold"/>
              <a:cs typeface="Arial Bold"/>
            </a:endParaRPr>
          </a:p>
          <a:p>
            <a:pPr>
              <a:lnSpc>
                <a:spcPts val="1380"/>
              </a:lnSpc>
            </a:pPr>
            <a:endParaRPr lang="en-CA" sz="1226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390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883</Words>
  <Application>Microsoft Office PowerPoint</Application>
  <PresentationFormat>Custom</PresentationFormat>
  <Paragraphs>71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Bold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Investintech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A2E_Engine</dc:creator>
  <cp:lastModifiedBy>Paul Greenhalgh</cp:lastModifiedBy>
  <cp:revision>35</cp:revision>
  <dcterms:created xsi:type="dcterms:W3CDTF">2017-02-28T08:17:48Z</dcterms:created>
  <dcterms:modified xsi:type="dcterms:W3CDTF">2017-03-16T17:24:53Z</dcterms:modified>
</cp:coreProperties>
</file>